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325" r:id="rId4"/>
    <p:sldId id="363" r:id="rId5"/>
    <p:sldId id="398" r:id="rId6"/>
    <p:sldId id="364" r:id="rId7"/>
    <p:sldId id="365" r:id="rId8"/>
    <p:sldId id="399" r:id="rId9"/>
    <p:sldId id="400" r:id="rId10"/>
    <p:sldId id="413" r:id="rId11"/>
    <p:sldId id="401" r:id="rId12"/>
    <p:sldId id="403" r:id="rId13"/>
    <p:sldId id="404" r:id="rId14"/>
    <p:sldId id="411" r:id="rId15"/>
    <p:sldId id="374" r:id="rId16"/>
    <p:sldId id="376" r:id="rId17"/>
    <p:sldId id="377" r:id="rId18"/>
    <p:sldId id="378" r:id="rId19"/>
    <p:sldId id="418" r:id="rId20"/>
    <p:sldId id="379" r:id="rId21"/>
    <p:sldId id="380" r:id="rId22"/>
    <p:sldId id="414" r:id="rId23"/>
    <p:sldId id="415" r:id="rId24"/>
    <p:sldId id="406" r:id="rId25"/>
    <p:sldId id="383" r:id="rId26"/>
    <p:sldId id="384" r:id="rId27"/>
    <p:sldId id="385" r:id="rId28"/>
    <p:sldId id="386" r:id="rId29"/>
    <p:sldId id="412" r:id="rId30"/>
    <p:sldId id="416" r:id="rId31"/>
    <p:sldId id="387" r:id="rId32"/>
    <p:sldId id="388" r:id="rId33"/>
    <p:sldId id="390" r:id="rId34"/>
    <p:sldId id="391" r:id="rId35"/>
    <p:sldId id="407" r:id="rId36"/>
    <p:sldId id="392" r:id="rId37"/>
    <p:sldId id="393" r:id="rId38"/>
    <p:sldId id="394" r:id="rId39"/>
    <p:sldId id="395" r:id="rId40"/>
    <p:sldId id="396" r:id="rId41"/>
    <p:sldId id="417" r:id="rId42"/>
    <p:sldId id="292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7" autoAdjust="0"/>
    <p:restoredTop sz="94541"/>
  </p:normalViewPr>
  <p:slideViewPr>
    <p:cSldViewPr>
      <p:cViewPr varScale="1">
        <p:scale>
          <a:sx n="108" d="100"/>
          <a:sy n="108" d="100"/>
        </p:scale>
        <p:origin x="21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6F41-8A11-4802-B876-113928F417F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67047-AE06-481D-A63F-9554A6EF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1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047-AE06-481D-A63F-9554A6EFC3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9B1E-CF40-4547-906F-0B9B93B14200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83F8-F61B-48AC-8C62-B9677C4D9F6A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C6F8-9A5B-4D6B-B806-6C56E780F12D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3FD1-1AEE-4A38-85E5-A96A66FBFBE7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288F-F49A-4878-97DA-BDF949655BE3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89ED-A5B5-4C5B-8EFF-59D7351AD5B0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7BDD-22AA-429D-AA22-AFB4F72E4815}" type="datetime1">
              <a:rPr lang="tr-TR" smtClean="0"/>
              <a:t>22.04.2025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7413-35F9-4F29-9654-FEA7757E7DB1}" type="datetime1">
              <a:rPr lang="tr-TR" smtClean="0"/>
              <a:t>22.04.2025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A588-8F81-48B5-B849-B90E4526526D}" type="datetime1">
              <a:rPr lang="tr-TR" smtClean="0"/>
              <a:t>22.04.2025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F5D2-D4FA-4362-B99B-E65E04CFA5E6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8C77-93E3-4025-946D-D0FD0BCC9DCA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F084C-60F8-494D-A2C9-66D785934657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A45AED0-48E8-4EA7-AF46-53493C408E20}"/>
              </a:ext>
            </a:extLst>
          </p:cNvPr>
          <p:cNvSpPr/>
          <p:nvPr/>
        </p:nvSpPr>
        <p:spPr>
          <a:xfrm>
            <a:off x="0" y="2875785"/>
            <a:ext cx="9121613" cy="1106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8352928" cy="794513"/>
          </a:xfrm>
        </p:spPr>
        <p:txBody>
          <a:bodyPr>
            <a:noAutofit/>
          </a:bodyPr>
          <a:lstStyle/>
          <a:p>
            <a:pPr lvl="0"/>
            <a:r>
              <a:rPr lang="tr-TR" sz="4000" b="1" dirty="0"/>
              <a:t>YARALANMALARDA İLK YARDIM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FFC00D-01B5-40F0-A4FF-8372E9E07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8" y="623729"/>
            <a:ext cx="3237643" cy="20966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88F1D3-496B-41A3-B9C6-B5393AAFB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22264"/>
            <a:ext cx="2151424" cy="161356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DB15D1-1436-4E27-8AED-28A1DE3C0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40" y="4822264"/>
            <a:ext cx="2122432" cy="159182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7A5BC11-5B1C-414D-A126-2D21F24E6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92" y="4850968"/>
            <a:ext cx="2084160" cy="1563120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437FC40-197F-A2B9-00D5-C6A019E5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59AE495-1A34-425F-9F1E-F9E5CE049496}"/>
              </a:ext>
            </a:extLst>
          </p:cNvPr>
          <p:cNvSpPr/>
          <p:nvPr/>
        </p:nvSpPr>
        <p:spPr>
          <a:xfrm>
            <a:off x="1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16832"/>
            <a:ext cx="7835550" cy="1296144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Saçlı deriden kanamalarda doğrudan bası uygularken kafatası kemik kırığı riskinden dolayı aşırı kuvvet uygulanmaz.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tr-TR" sz="2200" dirty="0"/>
              <a:t>Kulaktan kan veya sıvı geliyorsa temiz bir bezi kulak üzerine hafifçe sabitleyin, mümkünse yaralıyı kan veya sıvı gelen kulak tarafına çevrilir.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İlk Yardım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DDA418-3583-4A00-BECE-F65827AA7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2A60ADD-BED3-E4ED-040B-620B1DC0C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999740" cy="1772974"/>
          </a:xfrm>
          <a:prstGeom prst="rect">
            <a:avLst/>
          </a:prstGeom>
          <a:noFill/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15C50B-3835-9379-3F33-C0A35438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53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8D22AC5-8E40-4135-B79C-E53C14B7DAF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4" y="1764866"/>
            <a:ext cx="7920880" cy="46303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2-Boyun Ve Omurga Yaralanmaları;</a:t>
            </a:r>
          </a:p>
          <a:p>
            <a:pPr marL="0" indent="0" algn="just">
              <a:buNone/>
            </a:pPr>
            <a:r>
              <a:rPr lang="tr-TR" sz="2200" dirty="0"/>
              <a:t>Boyun ve Omurga yaralanmaları etkilenen bölgeye göre kalıcı sakatlıklara ve ölüme neden olabileceği için son derece önemlidir.</a:t>
            </a:r>
          </a:p>
          <a:p>
            <a:pPr algn="just"/>
            <a:endParaRPr lang="tr-TR" sz="2000" dirty="0"/>
          </a:p>
          <a:p>
            <a:pPr marL="0" indent="0" algn="just">
              <a:buNone/>
            </a:pPr>
            <a:r>
              <a:rPr lang="tr-TR" sz="2400" b="1" dirty="0"/>
              <a:t>Boyun Ve Omurga Yaralanmalarında Belirti ve Bulgular;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Yaralanma bölgesinde ağrı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Yaralanma bölgesinde hassasiyet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Yaralanma bölgesinin aşağısında duyuda azalma veya duyu kaybı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Yaralanma bölgesinin aşağısında kuvvet azalması veya kaybı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El ve ayaklarda uyuşma, karıncalanma ve his kaybı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36D55329-D228-4B29-9531-EC7160E7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DBE3B3-27E2-4E28-AA83-4BDDA35EA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7FE9F3D-A3A4-6C4E-24CD-A111EC61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34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23E04840-6F52-4102-9B11-486B993E17BA}"/>
              </a:ext>
            </a:extLst>
          </p:cNvPr>
          <p:cNvSpPr/>
          <p:nvPr/>
        </p:nvSpPr>
        <p:spPr>
          <a:xfrm>
            <a:off x="0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4866"/>
            <a:ext cx="5842992" cy="2168190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veya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Yaralının havayolu açıklığını sağlanır.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6E960E8C-B824-44EF-BA51-D132109F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Boyun Ve Omurga Yaralanmalarında İlk Yardım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E25C6D-FA23-754D-A08E-F388BC61C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2672610" cy="200445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F27357B-BEFB-48CD-81CB-CC2D28B88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2E624E1-B87B-18E9-24D7-B2E944FE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95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4A3412C-8C03-49A7-99CF-F55FB0739C97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C7300612-B9AD-4D25-87A9-055FC0319B67}"/>
              </a:ext>
            </a:extLst>
          </p:cNvPr>
          <p:cNvSpPr txBox="1">
            <a:spLocks/>
          </p:cNvSpPr>
          <p:nvPr/>
        </p:nvSpPr>
        <p:spPr>
          <a:xfrm>
            <a:off x="502693" y="2060848"/>
            <a:ext cx="813861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2000" b="1" dirty="0"/>
          </a:p>
          <a:p>
            <a:pPr algn="just"/>
            <a:endParaRPr lang="tr-TR" sz="2000" b="1" dirty="0"/>
          </a:p>
          <a:p>
            <a:pPr marL="0" indent="0" algn="just">
              <a:buNone/>
            </a:pPr>
            <a:r>
              <a:rPr lang="tr-TR" sz="2400" b="1" dirty="0"/>
              <a:t>Yaralının bilinci açıksa;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Yaralı bulunan pozisyonda sabit tutulur, sadece tehlike anında hareket ettirilir.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Yaralı tekrar değerlendirilir ve hareket etmemesini söylenir.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Kıyafetleri sıkıysa gevşetilir.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Omurganın hareketini önlemek için yaralının başını ve boynunu sabit tutulur.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89B941EB-87BC-465A-A76B-ABCA4BCB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Boyun Ve Omurga Yaralanmalarında İlk Yardım</a:t>
            </a:r>
            <a:endParaRPr lang="tr-TR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AD3EF5-1EAF-4AD3-91CE-E30E9AE51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33988DE-3A96-0D96-8018-846B0C8B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83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30C6346-1B56-4BE6-B3FB-64F161463B7B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363272" cy="4365104"/>
          </a:xfrm>
        </p:spPr>
        <p:txBody>
          <a:bodyPr>
            <a:noAutofit/>
          </a:bodyPr>
          <a:lstStyle/>
          <a:p>
            <a:pPr algn="just"/>
            <a:endParaRPr lang="tr-TR" sz="2000" b="1" dirty="0"/>
          </a:p>
          <a:p>
            <a:pPr algn="just"/>
            <a:endParaRPr lang="tr-TR" sz="2000" b="1" dirty="0"/>
          </a:p>
          <a:p>
            <a:pPr algn="just"/>
            <a:endParaRPr lang="tr-TR" sz="20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tr-TR" sz="2000" b="1" dirty="0"/>
          </a:p>
          <a:p>
            <a:pPr marL="0" indent="0" algn="just">
              <a:buNone/>
            </a:pPr>
            <a:r>
              <a:rPr lang="tr-TR" sz="2400" b="1" dirty="0"/>
              <a:t>Yaralının bilinci kapalı ancak solunumu varsa;</a:t>
            </a: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2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Yaralının baş ve boynunu elinizle sabitleyerek baş-boyun ve omurgayı aynı hizada tutarak derlenme pozisyonuna getirilir.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Omurganın hareketini önlemek için yaralının başını ve boynunu sabit tutulur.</a:t>
            </a:r>
            <a:endParaRPr lang="en-US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89B941EB-87BC-465A-A76B-ABCA4BCB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Boyun Ve Omurga Yaralanmalarında İlk Yardım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6931C3-E742-4634-93C0-0A8944A07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D795DB23-8149-5964-39E6-6E978F61C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3146946" cy="180815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BD1CDA-D9A6-3F67-52C5-E879A39E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60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6F2A975-A645-499C-B418-C3FEF287A7A4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FD877A6-C5FA-45F8-9F84-9E6C9EA2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3200" dirty="0"/>
            </a:br>
            <a:r>
              <a:rPr lang="tr-TR" sz="2400" dirty="0"/>
              <a:t>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5300CE-0D79-4EA2-82B8-8F1D345E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Yaralının hareket etmesine izin vermeyin.</a:t>
            </a:r>
          </a:p>
          <a:p>
            <a:pPr algn="just"/>
            <a:r>
              <a:rPr lang="tr-TR" sz="2200" b="1" dirty="0"/>
              <a:t>Yaralıya boyunluk takmayın.</a:t>
            </a:r>
          </a:p>
          <a:p>
            <a:pPr algn="just"/>
            <a:r>
              <a:rPr lang="tr-TR" sz="2200" dirty="0"/>
              <a:t>Kulak veya burundan kan veya sıvı akışını durdurmaya çalışmayın.</a:t>
            </a:r>
          </a:p>
          <a:p>
            <a:pPr algn="just"/>
            <a:r>
              <a:rPr lang="tr-TR" sz="2200" dirty="0"/>
              <a:t>Saplanmış bir nesne varsa bunu çıkarmaya çalışmayın ve olduğu yerde sabitleyin.</a:t>
            </a:r>
          </a:p>
          <a:p>
            <a:pPr algn="just"/>
            <a:r>
              <a:rPr lang="tr-TR" sz="2200" dirty="0"/>
              <a:t>Kırık bölgesine bastırmayın.</a:t>
            </a:r>
          </a:p>
          <a:p>
            <a:pPr algn="just"/>
            <a:r>
              <a:rPr lang="tr-TR" sz="22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Başına darbe aldıktan sonra kendiliğinden hızlıca iyileşen bir yaralıda halen ciddi beyin hasarı olabilir.</a:t>
            </a:r>
          </a:p>
          <a:p>
            <a:pPr algn="just"/>
            <a:r>
              <a:rPr lang="tr-TR" sz="22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Yaralının mutlaka sağlık kuruluşuna götürülmesini sağlayın.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0E7D6E-6BB1-4F31-A0D6-2C2AF9A44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F48DF8-ED93-373F-4AD1-C157D6EC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85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54731AF-6236-4872-8F33-0011C1AC33CA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AA308F-D5A8-410E-B4BE-FBF9A446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97" y="1844824"/>
            <a:ext cx="8229600" cy="4511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spc="-20" dirty="0">
                <a:effectLst/>
                <a:ea typeface="Calibri" panose="020F0502020204030204" pitchFamily="34" charset="0"/>
              </a:rPr>
              <a:t>        Göğüs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yaralanmaları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dirty="0"/>
              <a:t>Her zaman ciddidir. Göğüs yaralanmaları ezici veya delici aletlerden kaynaklanabilir.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Göğüs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duvarına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zarar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veren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herhangi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bir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yaralanma,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yaralıların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nefes</a:t>
            </a:r>
            <a:r>
              <a:rPr lang="tr-TR" sz="2200" spc="-10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alıp vermelerini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doğrudan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etkileyebilir.</a:t>
            </a:r>
          </a:p>
          <a:p>
            <a:pPr algn="just"/>
            <a:r>
              <a:rPr lang="tr-TR" sz="2200" dirty="0"/>
              <a:t>Göğüs yaralanmaları akciğer, kalp ve kan damarlarına zarar verebilir.</a:t>
            </a:r>
          </a:p>
          <a:p>
            <a:pPr algn="just"/>
            <a:r>
              <a:rPr lang="tr-TR" sz="2200" dirty="0"/>
              <a:t>Kaburgalarda kırığa neden olabilir. </a:t>
            </a:r>
          </a:p>
          <a:p>
            <a:pPr algn="just"/>
            <a:r>
              <a:rPr lang="tr-TR" sz="2200" spc="-20" dirty="0">
                <a:effectLst/>
                <a:ea typeface="Calibri" panose="020F0502020204030204" pitchFamily="34" charset="0"/>
              </a:rPr>
              <a:t>Yaralanmanın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açık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veya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kapalı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(</a:t>
            </a:r>
            <a:r>
              <a:rPr lang="tr-TR" sz="2200" spc="-20" dirty="0" err="1">
                <a:effectLst/>
                <a:ea typeface="Calibri" panose="020F0502020204030204" pitchFamily="34" charset="0"/>
              </a:rPr>
              <a:t>künt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)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olması</a:t>
            </a:r>
            <a:r>
              <a:rPr lang="tr-TR" sz="2200" spc="-11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fark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etmeksizin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akciğer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zarları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arasına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hava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girebilir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ve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akciğerin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sönmesine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neden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olabilir.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endParaRPr lang="tr-TR" sz="2200" dirty="0"/>
          </a:p>
          <a:p>
            <a:pPr algn="just"/>
            <a:r>
              <a:rPr lang="tr-TR" sz="2200" spc="-30" dirty="0">
                <a:effectLst/>
                <a:ea typeface="Calibri" panose="020F0502020204030204" pitchFamily="34" charset="0"/>
              </a:rPr>
              <a:t>Bu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durum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akciğeri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etkileyerek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yaralıyı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nefessiz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bırakabilir</a:t>
            </a:r>
            <a:r>
              <a:rPr lang="tr-TR" sz="2200" spc="-65" dirty="0">
                <a:ea typeface="Calibri" panose="020F0502020204030204" pitchFamily="34" charset="0"/>
              </a:rPr>
              <a:t>,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hatta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ölümüne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neden</a:t>
            </a:r>
            <a:r>
              <a:rPr lang="tr-TR" sz="2200" spc="-6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olabilir.</a:t>
            </a:r>
            <a:endParaRPr lang="tr-TR" sz="22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DF62B3E-2AB6-4CDF-B913-0C0EDEE9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tr-TR" sz="3200" dirty="0"/>
            </a:br>
            <a:r>
              <a:rPr lang="tr-TR" sz="4000" dirty="0"/>
              <a:t>Göğüs Yaralanmaları</a:t>
            </a:r>
            <a:br>
              <a:rPr lang="tr-TR" sz="4000" dirty="0"/>
            </a:br>
            <a:endParaRPr lang="tr-TR" sz="36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F54AA2-0A2D-4002-8293-91101D818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B00FF0D-7436-D945-8275-9782A458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80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65881D4-2D37-4F69-8945-7C4E12F3AECF}"/>
              </a:ext>
            </a:extLst>
          </p:cNvPr>
          <p:cNvSpPr/>
          <p:nvPr/>
        </p:nvSpPr>
        <p:spPr>
          <a:xfrm>
            <a:off x="-1" y="0"/>
            <a:ext cx="9135367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20CC7B-B9CA-477A-9899-8AA8700E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Belirti Ve Bulguları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7FB3C1-9A7A-4C5B-AD91-365C7A37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0" y="1772816"/>
            <a:ext cx="8075240" cy="4464496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Nefes darlığı</a:t>
            </a:r>
          </a:p>
          <a:p>
            <a:pPr algn="just"/>
            <a:r>
              <a:rPr lang="tr-TR" sz="2200" dirty="0"/>
              <a:t>Nefes alıp verirken ağrı</a:t>
            </a:r>
          </a:p>
          <a:p>
            <a:pPr algn="just"/>
            <a:r>
              <a:rPr lang="tr-TR" sz="2200" dirty="0"/>
              <a:t>Ezici yaralanmalarda ağrı, hassasiyet, çıtırtı sesi, morarma</a:t>
            </a:r>
          </a:p>
          <a:p>
            <a:pPr algn="just"/>
            <a:r>
              <a:rPr lang="tr-TR" sz="2200" dirty="0"/>
              <a:t>Delici yaralanmalarda aletin oluşturduğu yara</a:t>
            </a:r>
          </a:p>
          <a:p>
            <a:pPr algn="just"/>
            <a:r>
              <a:rPr lang="tr-TR" sz="2200" dirty="0"/>
              <a:t>Yara üzerinde saplanmış delici veya kesici alet</a:t>
            </a:r>
          </a:p>
          <a:p>
            <a:pPr algn="just"/>
            <a:r>
              <a:rPr lang="tr-TR" sz="2200" dirty="0"/>
              <a:t>Açık yarada nefes alırken içeri giren havaya ait ses duyulması</a:t>
            </a:r>
          </a:p>
          <a:p>
            <a:pPr algn="just"/>
            <a:r>
              <a:rPr lang="tr-TR" sz="2200" dirty="0"/>
              <a:t>Açık yarada nefes verirken yara yerinden çıkan hava kabarcığı ve kan olması</a:t>
            </a:r>
          </a:p>
          <a:p>
            <a:pPr algn="just"/>
            <a:r>
              <a:rPr lang="tr-TR" sz="2200" dirty="0"/>
              <a:t>Şok bulguları</a:t>
            </a:r>
          </a:p>
          <a:p>
            <a:pPr algn="just"/>
            <a:r>
              <a:rPr lang="tr-TR" sz="2200" dirty="0"/>
              <a:t>Bilinç kaybı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038356-F9DF-4269-96EF-B11890A3C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27F23C-B2D4-CF05-52F3-0A95B975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63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77701B8-C741-4A3F-BC25-E7100D1B196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594522"/>
          </a:xfrm>
        </p:spPr>
        <p:txBody>
          <a:bodyPr>
            <a:noAutofit/>
          </a:bodyPr>
          <a:lstStyle/>
          <a:p>
            <a:pPr algn="just"/>
            <a:endParaRPr lang="tr-TR" sz="2200" dirty="0"/>
          </a:p>
          <a:p>
            <a:pPr algn="just"/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Açık ve Kapalı göğüs yaralanmalarında ilk yardım uygulamaları sınırlıdır.</a:t>
            </a:r>
          </a:p>
          <a:p>
            <a:pPr algn="just"/>
            <a:r>
              <a:rPr lang="tr-TR" sz="2200" dirty="0"/>
              <a:t>Bu tür yaralanmalarda yaralı en kısa süre sağlık kuruluşuna ulaştırılmalıdır.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B48EF3D-EE58-46EF-AEB4-8C1F333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Göğüs Yaralanmasında İlk Yardım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37C36D8-8615-4EE4-979B-95E097BEF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1DAEE71-C06B-FFB7-55D7-744D32C2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93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77701B8-C741-4A3F-BC25-E7100D1B196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59452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Yaralıyı sakinleştirilir.</a:t>
            </a:r>
          </a:p>
          <a:p>
            <a:pPr algn="just"/>
            <a:r>
              <a:rPr lang="tr-TR" sz="2200" dirty="0"/>
              <a:t>Yaralıyı yarı oturma pozisyonuna getirin ve yarasının olduğu tarafa doğru eğilmesini sağlanır..</a:t>
            </a:r>
          </a:p>
          <a:p>
            <a:pPr algn="just"/>
            <a:r>
              <a:rPr lang="tr-TR" sz="2200" dirty="0"/>
              <a:t>Yaralının solunumunu izlemeye devam edilir.</a:t>
            </a:r>
          </a:p>
          <a:p>
            <a:pPr algn="just"/>
            <a:r>
              <a:rPr lang="tr-TR" sz="2200" dirty="0"/>
              <a:t>Yaralının bilinci kapanır ancak nefes almaya devam ederse, yaralı tarafına çevirerek kurtarma (iyileşme, derlenme) pozisyonuna getirilir.</a:t>
            </a:r>
          </a:p>
          <a:p>
            <a:pPr algn="just"/>
            <a:r>
              <a:rPr lang="tr-TR" sz="2200" dirty="0"/>
              <a:t>Yaralının solunumu durursa Temel Yaşam Desteğine başlanır.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B48EF3D-EE58-46EF-AEB4-8C1F333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Kapalı (</a:t>
            </a:r>
            <a:r>
              <a:rPr lang="tr-TR" sz="2400" dirty="0" err="1"/>
              <a:t>Künt</a:t>
            </a:r>
            <a:r>
              <a:rPr lang="tr-TR" sz="2400" dirty="0"/>
              <a:t>) Göğüs Yaralanmasında İlk Yardım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844DC4-F216-C74A-885E-A105AA196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25780"/>
            <a:ext cx="2688032" cy="191924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37C36D8-8615-4EE4-979B-95E097BEF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1DAEE71-C06B-FFB7-55D7-744D32C2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98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0418090-EA24-435F-969C-41365F5C4E8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Amaç Ve Öğrenim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4552" y="2003099"/>
            <a:ext cx="7920880" cy="424847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sz="24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Amaç;</a:t>
            </a:r>
            <a:r>
              <a:rPr lang="tr-TR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200" spc="-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Katılımcılar, yaralanmalarda ilkyardım uygulamaları ile ilgili bilgi, beceri ve tutum kazanacaklardır.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tr-TR" sz="1800" b="1" spc="-4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4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Öğrenim Hedefleri;</a:t>
            </a:r>
          </a:p>
          <a:p>
            <a:pPr lvl="0" algn="just">
              <a:lnSpc>
                <a:spcPct val="107000"/>
              </a:lnSpc>
              <a:spcBef>
                <a:spcPts val="625"/>
              </a:spcBef>
              <a:spcAft>
                <a:spcPts val="800"/>
              </a:spcAft>
              <a:tabLst>
                <a:tab pos="948055" algn="l"/>
              </a:tabLst>
            </a:pPr>
            <a:r>
              <a:rPr lang="tr-TR" sz="2200" spc="-4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Baş, boyun ve omurga yaralanmalarında ilk yardım uygulayabilmeli.</a:t>
            </a:r>
            <a:endParaRPr lang="tr-TR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625"/>
              </a:spcBef>
              <a:spcAft>
                <a:spcPts val="800"/>
              </a:spcAft>
              <a:tabLst>
                <a:tab pos="948055" algn="l"/>
              </a:tabLst>
            </a:pPr>
            <a:r>
              <a:rPr lang="tr-TR" sz="2200" spc="-4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Göğüs ve karın yaralanmalarında ilk yardım uygulayabilmeli.</a:t>
            </a:r>
            <a:endParaRPr lang="tr-TR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625"/>
              </a:spcBef>
              <a:spcAft>
                <a:spcPts val="800"/>
              </a:spcAft>
              <a:tabLst>
                <a:tab pos="948055" algn="l"/>
              </a:tabLst>
            </a:pPr>
            <a:r>
              <a:rPr lang="tr-TR" sz="2200" spc="-4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Ezilme yaralanmalarında ilk yardım uygulayabilmeli.</a:t>
            </a:r>
          </a:p>
          <a:p>
            <a:pPr lvl="0" algn="just">
              <a:lnSpc>
                <a:spcPct val="107000"/>
              </a:lnSpc>
              <a:spcBef>
                <a:spcPts val="625"/>
              </a:spcBef>
              <a:spcAft>
                <a:spcPts val="800"/>
              </a:spcAft>
              <a:tabLst>
                <a:tab pos="948055" algn="l"/>
              </a:tabLst>
            </a:pPr>
            <a:r>
              <a:rPr lang="tr-TR" sz="2200" spc="-4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Diş kopmasında ilk yardım uygulayabilmeli.</a:t>
            </a:r>
            <a:endParaRPr lang="tr-TR" sz="2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5A469D-2AD4-47E8-A020-755C6FD28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93EBEE-F466-CF43-FD95-88D5B946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35B911B-D4E4-4C17-867C-D1CA7628C347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79" y="1700808"/>
            <a:ext cx="8070069" cy="276610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Yaralıyı sakinleştirilir.</a:t>
            </a:r>
          </a:p>
          <a:p>
            <a:pPr algn="just"/>
            <a:r>
              <a:rPr lang="tr-TR" sz="2200" dirty="0"/>
              <a:t>Yaralıyı yarı oturma pozisyonuna getirin ve yarasının olduğu tarafa doğru eğilmeye teşvik edilir.</a:t>
            </a:r>
          </a:p>
          <a:p>
            <a:pPr algn="just"/>
            <a:r>
              <a:rPr lang="tr-TR" sz="2200" dirty="0"/>
              <a:t>Yaralanma yerinde kanama varsa kanamayı bası ile kontrol edilir.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18E8D774-4248-466E-A7EA-95B12F41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Açık Göğüs Yaralanmasında İlk Yardım 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B3D025E6-4981-0942-A38D-F12F26DE1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1128"/>
            <a:ext cx="2976330" cy="20857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A50F9FC-F0DB-44AF-BA40-9CC4605C7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2AAF870-6777-8EE0-9157-D2A94A3E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95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10A3CDF-164E-4BF6-9785-19CA66F15BB0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4690864" cy="4608512"/>
          </a:xfrm>
        </p:spPr>
        <p:txBody>
          <a:bodyPr>
            <a:noAutofit/>
          </a:bodyPr>
          <a:lstStyle/>
          <a:p>
            <a:pPr algn="just"/>
            <a:r>
              <a:rPr lang="tr-TR" sz="2200" spc="-20" dirty="0">
                <a:effectLst/>
                <a:ea typeface="Calibri" panose="020F0502020204030204" pitchFamily="34" charset="0"/>
              </a:rPr>
              <a:t>Emici karakterde (havanın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içeri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girmesine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izin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veren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ancak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dışarı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çıkmasına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izin</a:t>
            </a:r>
            <a:r>
              <a:rPr lang="tr-TR" sz="2200" spc="-7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vermeyen)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 olan</a:t>
            </a:r>
            <a:r>
              <a:rPr lang="tr-TR" sz="2200" spc="-9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açık</a:t>
            </a:r>
            <a:r>
              <a:rPr lang="tr-TR" sz="2200" spc="-9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göğüs</a:t>
            </a:r>
            <a:r>
              <a:rPr lang="tr-TR" sz="2200" spc="-9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yarası</a:t>
            </a:r>
            <a:r>
              <a:rPr lang="tr-TR" sz="2200" spc="-9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varsa</a:t>
            </a:r>
            <a:r>
              <a:rPr lang="tr-TR" sz="2200" dirty="0"/>
              <a:t>; steril veya temiz bir bezi yaranın üzerine kapatın ve üç kenarını bantla gevşekçe sabitlenir.</a:t>
            </a:r>
          </a:p>
          <a:p>
            <a:pPr algn="just"/>
            <a:r>
              <a:rPr lang="tr-TR" sz="2200" dirty="0"/>
              <a:t>Bir kenarına ise bant ile sabitleme yapmadan boş bırakılır. </a:t>
            </a:r>
          </a:p>
          <a:p>
            <a:pPr algn="just"/>
            <a:r>
              <a:rPr lang="tr-TR" sz="2200" dirty="0"/>
              <a:t>Bu sayede göğüs kafesindeki hava dışarı çıkabilirken içeri girmesi engellenmiş olur.</a:t>
            </a:r>
          </a:p>
          <a:p>
            <a:endParaRPr lang="tr-TR" sz="2400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4BC8E37C-E9FC-4BAB-9D0B-9592800A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Açık  Göğüs Yaralanmasında İlk Yardım 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6"/>
            <a:ext cx="2788723" cy="209154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E1DD492-7367-4EFB-9572-E9C4A5D3E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EA1520F-FD11-4630-62DB-AE4FC81A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05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73FC620-4C3F-442A-BF7E-69CAE9BC0DEF}"/>
              </a:ext>
            </a:extLst>
          </p:cNvPr>
          <p:cNvSpPr/>
          <p:nvPr/>
        </p:nvSpPr>
        <p:spPr>
          <a:xfrm>
            <a:off x="0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64866"/>
            <a:ext cx="8291264" cy="2764044"/>
          </a:xfrm>
        </p:spPr>
        <p:txBody>
          <a:bodyPr>
            <a:noAutofit/>
          </a:bodyPr>
          <a:lstStyle/>
          <a:p>
            <a:pPr algn="just"/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Emici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karakterde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olmayan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açık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göğüs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yara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dış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ortamla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serbestçe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iletişimde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olacak</a:t>
            </a:r>
            <a:r>
              <a:rPr lang="tr-TR" sz="2200" spc="-1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şekilde açık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bırakın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gerekiyorsa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yara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tıkayıcı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olmayan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steril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temiz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bezle</a:t>
            </a:r>
            <a:r>
              <a:rPr lang="tr-TR" sz="2200" spc="-9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kapatılır.</a:t>
            </a:r>
          </a:p>
          <a:p>
            <a:pPr algn="just"/>
            <a:r>
              <a:rPr lang="tr-TR" sz="2200" dirty="0"/>
              <a:t>Göğse saplanmış bir cisim varsa kesinlikle çıkarılmaz. </a:t>
            </a:r>
          </a:p>
          <a:p>
            <a:pPr algn="just"/>
            <a:r>
              <a:rPr lang="tr-TR" sz="2200" dirty="0"/>
              <a:t>Cismi yaranın içerisinde bulunduğu pozisyonda sabit tutacak şekilde gazlı bez, rulo şeklinde sargı bezi (simit sargı) veya temiz kumaş yerleştirerek sabitlenir.</a:t>
            </a:r>
          </a:p>
          <a:p>
            <a:pPr algn="just"/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D1249DC-2F07-49AB-98F3-C947726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Açık  Göğüs Yaralanmasında İlk Yardım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4BC75EC-6D13-4D3A-B90C-19EF07E9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E4E4B7D-4F2C-8950-7C7C-DE3D239F9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" y="4437112"/>
            <a:ext cx="2424826" cy="210665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1142860-E694-E37F-D389-51B5C3D55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24" y="4437110"/>
            <a:ext cx="2424826" cy="21066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01E52EB-B4E1-14DE-9B83-69AFC4B97B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93" y="4420020"/>
            <a:ext cx="2402039" cy="2106653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840F2D-8905-18C7-6F68-2A035E78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54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73FC620-4C3F-442A-BF7E-69CAE9BC0DE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48859"/>
            <a:ext cx="8147248" cy="4428413"/>
          </a:xfrm>
        </p:spPr>
        <p:txBody>
          <a:bodyPr>
            <a:noAutofit/>
          </a:bodyPr>
          <a:lstStyle/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tr-TR" sz="2200" dirty="0"/>
              <a:t>Yaralının solunumunu izlemeye devam edilir.</a:t>
            </a:r>
          </a:p>
          <a:p>
            <a:pPr algn="just"/>
            <a:r>
              <a:rPr lang="tr-TR" sz="2200" dirty="0"/>
              <a:t>Yaralının bilinci kapanır ancak nefes almaya devam ederse, yaralı tarafına çevirerek kurtarma (iyileşme, derlenme) pozisyonuna getirilir (Sağlam taraf ile rahat bir şekilde nefes alıp vermeyi sağlar).</a:t>
            </a:r>
          </a:p>
          <a:p>
            <a:pPr algn="just"/>
            <a:r>
              <a:rPr lang="tr-TR" sz="2200" dirty="0"/>
              <a:t>Yaralının solunumu durursa Temel Yaşam Desteğine başlanır.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D1249DC-2F07-49AB-98F3-C947726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Açık  Göğüs Yaralanmasında İlk Yardım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4BC75EC-6D13-4D3A-B90C-19EF07E9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D49A8EE-D9E1-33ED-F755-31ACADEA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7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9C3AC40-B73D-4A07-B7B7-E80B91C27D19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74" y="2204864"/>
            <a:ext cx="7926052" cy="324036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endParaRPr lang="tr-TR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Açık </a:t>
            </a:r>
            <a:r>
              <a:rPr lang="tr-TR" sz="2200" i="1" dirty="0"/>
              <a:t> </a:t>
            </a: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göğüs yarasında tıkayıcı pansuman veya malzemeleri yanlış kullanarak dikkatsizce yara kapatmaktan kaçının. Bu yaşamı tehdit edici istenmeyen sonuçlara yol açabilir.</a:t>
            </a:r>
          </a:p>
          <a:p>
            <a:pPr algn="just">
              <a:lnSpc>
                <a:spcPct val="115000"/>
              </a:lnSpc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Açık</a:t>
            </a:r>
            <a:r>
              <a:rPr lang="tr-TR" sz="22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göğüs yaralanmalarında yaralanma yönü karın bölgesine doğru ise karın içi yaralanmaların da olabileceğini göz önünde bulundurun.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D1249DC-2F07-49AB-98F3-C947726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Göğüs Yaralanmaları</a:t>
            </a:r>
            <a:br>
              <a:rPr lang="tr-TR" dirty="0"/>
            </a:br>
            <a:r>
              <a:rPr lang="tr-TR" sz="2400" dirty="0"/>
              <a:t>Dikkat Edilmesi Gerekenler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389255-9FFB-4C05-A6F9-5B647BE11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AAB4318-7CB8-56E6-CB13-36E4DF4D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79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371C9239-5FD1-4247-81B3-8BAC4967595D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628801"/>
            <a:ext cx="8075240" cy="29560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dirty="0"/>
              <a:t>Karın yaralanmaları ezici (</a:t>
            </a:r>
            <a:r>
              <a:rPr lang="tr-TR" sz="2200" dirty="0" err="1"/>
              <a:t>künt</a:t>
            </a:r>
            <a:r>
              <a:rPr lang="tr-TR" sz="2200" dirty="0"/>
              <a:t>) ve delici yaralanmalar olarak ikiye ayrılır. Her ikisi de ciddi ve ölümcül sonuçlara yol açabilir.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2400" b="1" dirty="0"/>
              <a:t>1-Ezici (</a:t>
            </a:r>
            <a:r>
              <a:rPr lang="tr-TR" sz="2400" b="1" dirty="0" err="1"/>
              <a:t>künt</a:t>
            </a:r>
            <a:r>
              <a:rPr lang="tr-TR" sz="2400" b="1" dirty="0"/>
              <a:t>) yaralanmalar</a:t>
            </a:r>
          </a:p>
          <a:p>
            <a:pPr marL="0" indent="0" algn="just">
              <a:buNone/>
            </a:pPr>
            <a:r>
              <a:rPr lang="tr-TR" sz="2200" dirty="0"/>
              <a:t>Araç içi ve dışı trafik kazası, yüksekten düşme ve göçük altında kalma gibi nedenlere bağlı meydana gelir.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396074B-E174-4E0C-A733-84AD03CB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60648"/>
            <a:ext cx="7211144" cy="85010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endParaRPr lang="tr-TR" sz="2400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F2743A-A506-1B40-906F-C4D8E0CD5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22" y="2924944"/>
            <a:ext cx="2195736" cy="164680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28CB3EC-171D-401F-9F03-6CEA36436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62FABA-4817-A24A-B28F-CB6F9052A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59" y="2938016"/>
            <a:ext cx="2195736" cy="1646802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4E05BD6-2D49-7B97-AD43-C34F6221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770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540F425E-3B32-49D1-8432-CAFE00276413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Ezici (</a:t>
            </a:r>
            <a:r>
              <a:rPr lang="tr-TR" sz="2400" dirty="0" err="1"/>
              <a:t>Künt</a:t>
            </a:r>
            <a:r>
              <a:rPr lang="tr-TR" sz="2400" dirty="0"/>
              <a:t>) Karın Yaralanmalarında Belirti Ve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2204864"/>
            <a:ext cx="4608512" cy="3196946"/>
          </a:xfrm>
        </p:spPr>
        <p:txBody>
          <a:bodyPr>
            <a:noAutofit/>
          </a:bodyPr>
          <a:lstStyle/>
          <a:p>
            <a:r>
              <a:rPr lang="tr-TR" sz="2200" dirty="0"/>
              <a:t>Karında ağrı, hassasiyet</a:t>
            </a:r>
          </a:p>
          <a:p>
            <a:r>
              <a:rPr lang="tr-TR" sz="2200" dirty="0"/>
              <a:t>Bulantı, kusma</a:t>
            </a:r>
          </a:p>
          <a:p>
            <a:r>
              <a:rPr lang="tr-TR" sz="2200" dirty="0"/>
              <a:t>Karında ezikler, sıyrıklar</a:t>
            </a:r>
          </a:p>
          <a:p>
            <a:r>
              <a:rPr lang="tr-TR" sz="2200" dirty="0"/>
              <a:t>Kızarıklık, morluk</a:t>
            </a:r>
          </a:p>
          <a:p>
            <a:r>
              <a:rPr lang="tr-TR" sz="2200" dirty="0"/>
              <a:t>Şişkinlik</a:t>
            </a:r>
          </a:p>
          <a:p>
            <a:r>
              <a:rPr lang="tr-TR" sz="2200" dirty="0"/>
              <a:t>Solukluk ve</a:t>
            </a:r>
          </a:p>
          <a:p>
            <a:r>
              <a:rPr lang="tr-TR" sz="2200" dirty="0"/>
              <a:t>İç kanamaya bağlı şok bulguları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08B7AB-E633-BB4C-98B5-4D8075DFD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01" y="2492896"/>
            <a:ext cx="3264363" cy="244827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EF4DD7C-21A3-4162-A28D-B946F9FB6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E120EC-EE4B-42B1-B08D-B2211E8B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919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6CF4D84-A66C-4562-8AFC-D6120357DD1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6" y="1628801"/>
            <a:ext cx="8094307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Ezici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karın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dışarıya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hemen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bulgu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vermedikleri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için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göründüklerinden</a:t>
            </a:r>
            <a:r>
              <a:rPr lang="tr-TR" sz="2200" spc="-7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daha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ciddi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olabilirler.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yaralanmalarda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yaşamsal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bulguların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kontrolü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hızlı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şekilde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hastaneye</a:t>
            </a:r>
            <a:r>
              <a:rPr lang="tr-TR" sz="2200" spc="-6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ulaşım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sağlanmalıdır.</a:t>
            </a:r>
            <a:endParaRPr lang="tr-TR" sz="22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Yaralıyı düz bir zemine yatırılır.</a:t>
            </a:r>
          </a:p>
          <a:p>
            <a:pPr algn="just"/>
            <a:r>
              <a:rPr lang="tr-TR" sz="2200" dirty="0"/>
              <a:t>İç kanama ve buna bağlı şok bulguları takip edilir.</a:t>
            </a:r>
          </a:p>
          <a:p>
            <a:pPr algn="just"/>
            <a:r>
              <a:rPr lang="tr-TR" sz="2200" dirty="0"/>
              <a:t>Su dahil herhangi bir yiyecek veya içecek verilmez.</a:t>
            </a:r>
          </a:p>
          <a:p>
            <a:pPr algn="just"/>
            <a:r>
              <a:rPr lang="tr-TR" sz="2200" dirty="0"/>
              <a:t>Yaralının bilinci kapanır ancak nefes almaya devam ederse, yarasının olduğu tarafına çevirerek derleme (iyileşme, kurtarma) pozisyonuna getirilir.</a:t>
            </a:r>
          </a:p>
          <a:p>
            <a:pPr algn="just"/>
            <a:r>
              <a:rPr lang="tr-TR" sz="2200" dirty="0"/>
              <a:t>Yaralının solunumu durursa Temel Yaşam Desteğine başlanır.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E428B361-5F58-4618-95D4-DA2ED152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3" y="96603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Ezici (</a:t>
            </a:r>
            <a:r>
              <a:rPr lang="tr-TR" sz="2400" dirty="0" err="1"/>
              <a:t>Künt</a:t>
            </a:r>
            <a:r>
              <a:rPr lang="tr-TR" sz="2400" dirty="0"/>
              <a:t>) Karın Yaralanmalarında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5D4B0AA-0054-4FA0-A998-20693F94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93AB33A-0232-2D6E-74BC-91E19886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156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96EC5B2-1DE4-44CC-9415-BDF362C7AB65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20895"/>
            <a:ext cx="8136904" cy="5524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spc="0" dirty="0">
                <a:solidFill>
                  <a:srgbClr val="1E2F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tr-TR" sz="2400" b="1" spc="0" dirty="0">
                <a:solidFill>
                  <a:srgbClr val="1E2F55"/>
                </a:solidFill>
                <a:effectLst/>
                <a:latin typeface="+mj-lt"/>
                <a:ea typeface="Calibri" panose="020F0502020204030204" pitchFamily="34" charset="0"/>
              </a:rPr>
              <a:t>2-</a:t>
            </a:r>
            <a:r>
              <a:rPr lang="tr-TR" sz="2400" b="1" spc="0" dirty="0">
                <a:effectLst/>
                <a:latin typeface="+mj-lt"/>
                <a:ea typeface="Calibri" panose="020F0502020204030204" pitchFamily="34" charset="0"/>
              </a:rPr>
              <a:t>Delici</a:t>
            </a:r>
            <a:r>
              <a:rPr lang="tr-TR" sz="2400" b="1" spc="2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400" b="1" spc="0" dirty="0">
                <a:effectLst/>
                <a:latin typeface="+mj-lt"/>
                <a:ea typeface="Calibri" panose="020F0502020204030204" pitchFamily="34" charset="0"/>
              </a:rPr>
              <a:t>karın</a:t>
            </a:r>
            <a:r>
              <a:rPr lang="tr-TR" sz="2400" b="1" spc="25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400" b="1" spc="-10" dirty="0">
                <a:effectLst/>
                <a:latin typeface="+mj-lt"/>
                <a:ea typeface="Calibri" panose="020F0502020204030204" pitchFamily="34" charset="0"/>
              </a:rPr>
              <a:t>yaralanmaları;</a:t>
            </a:r>
            <a:endParaRPr lang="tr-TR" sz="2400" b="1" spc="0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200" spc="-30" dirty="0">
                <a:effectLst/>
                <a:ea typeface="Calibri" panose="020F0502020204030204" pitchFamily="34" charset="0"/>
              </a:rPr>
              <a:t>Delici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yaralanmalar;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ateşli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silahlar,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delici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ve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kesici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aletlere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bağlı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olarak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meydana</a:t>
            </a:r>
            <a:r>
              <a:rPr lang="tr-TR" sz="2200" spc="-80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</a:rPr>
              <a:t>gelir</a:t>
            </a:r>
            <a:endParaRPr lang="tr-TR" sz="2200" dirty="0"/>
          </a:p>
          <a:p>
            <a:r>
              <a:rPr lang="tr-TR" sz="2400" b="1" dirty="0">
                <a:latin typeface="+mj-lt"/>
                <a:ea typeface="Calibri" panose="020F0502020204030204" pitchFamily="34" charset="0"/>
              </a:rPr>
              <a:t>B</a:t>
            </a:r>
            <a:r>
              <a:rPr lang="tr-TR" sz="2400" b="1" dirty="0">
                <a:effectLst/>
                <a:latin typeface="+mj-lt"/>
                <a:ea typeface="Calibri" panose="020F0502020204030204" pitchFamily="34" charset="0"/>
              </a:rPr>
              <a:t>elirti</a:t>
            </a:r>
            <a:r>
              <a:rPr lang="tr-TR" sz="2400" b="1" spc="3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400" b="1" dirty="0">
                <a:effectLst/>
                <a:latin typeface="+mj-lt"/>
                <a:ea typeface="Calibri" panose="020F0502020204030204" pitchFamily="34" charset="0"/>
              </a:rPr>
              <a:t>ve</a:t>
            </a:r>
            <a:r>
              <a:rPr lang="tr-TR" sz="2400" b="1" spc="3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400" b="1" spc="-10" dirty="0">
                <a:effectLst/>
                <a:latin typeface="+mj-lt"/>
                <a:ea typeface="Calibri" panose="020F0502020204030204" pitchFamily="34" charset="0"/>
              </a:rPr>
              <a:t>bulguları;</a:t>
            </a:r>
          </a:p>
          <a:p>
            <a:r>
              <a:rPr lang="tr-TR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Karında ağrı, hassasiyet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200" dirty="0"/>
              <a:t>Bulantı, kusma</a:t>
            </a:r>
          </a:p>
          <a:p>
            <a:r>
              <a:rPr lang="tr-TR" sz="2200" dirty="0"/>
              <a:t>Cilt </a:t>
            </a:r>
            <a:r>
              <a:rPr lang="tr-TR" sz="2200" dirty="0" err="1"/>
              <a:t>kesisi</a:t>
            </a:r>
            <a:endParaRPr lang="tr-TR" sz="2200" dirty="0"/>
          </a:p>
          <a:p>
            <a:r>
              <a:rPr lang="tr-TR" sz="2200" dirty="0"/>
              <a:t>Karında saplanmış bir cisim</a:t>
            </a:r>
          </a:p>
          <a:p>
            <a:r>
              <a:rPr lang="tr-TR" sz="2200" dirty="0"/>
              <a:t>Ateşli silaha bağlı kurşun veya saçma giriş-çıkış izleri</a:t>
            </a:r>
          </a:p>
          <a:p>
            <a:r>
              <a:rPr lang="tr-TR" sz="2200" dirty="0"/>
              <a:t>İç ve dış kanama</a:t>
            </a:r>
          </a:p>
          <a:p>
            <a:r>
              <a:rPr lang="tr-TR" sz="2200" dirty="0"/>
              <a:t>Ciltten dışarı çıkan iç organlar ve</a:t>
            </a:r>
          </a:p>
          <a:p>
            <a:r>
              <a:rPr lang="tr-TR" sz="2200" dirty="0"/>
              <a:t>İç ve dış kanamaya bağlı şok bulguları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56F77EA-D59D-481D-87B5-A1F6F6DB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21014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3C5C2F4-1158-484F-B38C-0557FEF4C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37382E2-8A05-7A87-8AA3-D586ACBA4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3"/>
            <a:ext cx="2713241" cy="1656184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F5A4EC-D8A5-3648-656D-079482C7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16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6268457-A70F-4281-8C3D-4BD4F4DDCE5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4" y="1894860"/>
            <a:ext cx="8230617" cy="3672408"/>
          </a:xfrm>
        </p:spPr>
        <p:txBody>
          <a:bodyPr>
            <a:noAutofit/>
          </a:bodyPr>
          <a:lstStyle/>
          <a:p>
            <a:pPr marL="719455" marR="271780" indent="-228600">
              <a:spcBef>
                <a:spcPts val="765"/>
              </a:spcBef>
              <a:spcAft>
                <a:spcPts val="0"/>
              </a:spcAft>
            </a:pPr>
            <a:endParaRPr lang="tr-TR" sz="2200" spc="-2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490855" marR="271780" indent="0">
              <a:spcBef>
                <a:spcPts val="765"/>
              </a:spcBef>
              <a:spcAft>
                <a:spcPts val="0"/>
              </a:spcAft>
              <a:buNone/>
            </a:pP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Delici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karın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yaralanmalarında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ciltte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görülen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küçük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olsa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bile,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vücutta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derinde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yer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alan</a:t>
            </a:r>
            <a:r>
              <a:rPr lang="tr-TR" sz="2200" spc="-1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organ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dokulara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hasar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vermiş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olabilir.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  <a:p>
            <a:pPr marL="833755" marR="271780">
              <a:spcBef>
                <a:spcPts val="765"/>
              </a:spcBef>
            </a:pP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İç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dış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kanamaya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bağlı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şok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bulguları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oluşabilir.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tr-TR" sz="2200" spc="-11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833755" marR="271780">
              <a:spcBef>
                <a:spcPts val="765"/>
              </a:spcBef>
            </a:pP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Özellikle;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karın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tahta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gibi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sert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çok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ağrılı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ise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durum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ciddidir.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5F6E9B9-72AF-4996-9ADF-17A0761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53438AB-D527-4AEA-8552-2E066654D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94FC500-BBCB-311C-3E87-FF20F2BF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780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0DF621B-03A7-4040-9965-186AE01D4394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382" y="2132856"/>
            <a:ext cx="8039236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Baş,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boyun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omurga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ciddi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yaralanmalardır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genellikle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aynı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başlık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altında</a:t>
            </a:r>
            <a:r>
              <a:rPr lang="tr-TR" sz="2200" spc="-8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ele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alınırlar.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  <a:p>
            <a:pPr algn="just"/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Ancak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belirti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bulguları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farklıdır.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  <a:p>
            <a:pPr algn="just"/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Doğru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bir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şekilde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ilk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yardım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uygulanmadığında,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küçük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gibi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görünen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dahi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hayatı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tehdit</a:t>
            </a:r>
            <a:r>
              <a:rPr lang="tr-TR" sz="2200" spc="-1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1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edebilir.</a:t>
            </a:r>
            <a:endParaRPr lang="tr-TR" sz="22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1-Baş yaralanmaları;</a:t>
            </a:r>
          </a:p>
          <a:p>
            <a:pPr marL="0" indent="0" algn="just">
              <a:buNone/>
            </a:pP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Baş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yaralanmaları;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saçlı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deri,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kafatası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yüz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yaralanmalarını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içerir.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Baş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yaralanması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olan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3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kişide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omurilik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yaralanması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(boyun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ve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omurga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yaralanmaları)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da</a:t>
            </a:r>
            <a:r>
              <a:rPr lang="tr-TR" sz="2200" spc="-65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tr-TR" sz="2200" spc="-2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olabilir.</a:t>
            </a:r>
          </a:p>
          <a:p>
            <a:pPr marL="0" indent="0" algn="just">
              <a:buNone/>
            </a:pP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1159C0-AAFE-4066-934D-4CA05F4CA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FBB7DDB-1BE8-9ED4-5ED6-9152B71C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6268457-A70F-4281-8C3D-4BD4F4DDCE5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5" y="1894860"/>
            <a:ext cx="7776864" cy="3672408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 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Yaralıyı düz bir zemine yatırılır.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5F6E9B9-72AF-4996-9ADF-17A0761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1D2C19-DB5C-F244-9720-1DAD1D339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31064"/>
            <a:ext cx="3302632" cy="247697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05D3DF05-2C47-3D46-90F5-76D3C8810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25" y="3723134"/>
            <a:ext cx="3302633" cy="247697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53438AB-D527-4AEA-8552-2E066654D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43C14BD-5DF0-8E1C-8C6F-7CC001EF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2177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6268457-A70F-4281-8C3D-4BD4F4DDCE51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72" y="1822884"/>
            <a:ext cx="7776864" cy="3672408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Yarayı kuru ve temiz bir pansumanla örtülür.</a:t>
            </a:r>
          </a:p>
          <a:p>
            <a:pPr algn="just"/>
            <a:r>
              <a:rPr lang="tr-TR" sz="2200" dirty="0"/>
              <a:t>Dış kanama varsa doğrudan bası ile kontrol edilir.</a:t>
            </a:r>
          </a:p>
          <a:p>
            <a:pPr algn="just"/>
            <a:r>
              <a:rPr lang="tr-TR" sz="2200" dirty="0"/>
              <a:t>Karından dışarı çıkan organlara dokunulmaz.</a:t>
            </a:r>
          </a:p>
          <a:p>
            <a:pPr algn="just"/>
            <a:r>
              <a:rPr lang="tr-TR" sz="2200" dirty="0"/>
              <a:t>Dışarı çıkan organları içeri sokmaya çalışmayın, üzerine temiz nemli bir bez örtün, bez üzerine de temiz şeffaf plastik gıda ambalajı veya alüminyum folyo ile örtüp bandaj yapılır.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5F6E9B9-72AF-4996-9ADF-17A0761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35CAC709-3636-9341-ABE4-D92CE0810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9" y="4884155"/>
            <a:ext cx="2400000" cy="1800000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5901E37A-51DA-9141-A114-FA5EC5F0F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38" y="4913938"/>
            <a:ext cx="2320583" cy="174043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53438AB-D527-4AEA-8552-2E066654D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7DAD2B-6EE8-4D6D-8CA7-0CFFEB17B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08" y="4913937"/>
            <a:ext cx="2320583" cy="1740437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904EA39-06CB-2C80-BAB6-33667334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734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7AB8FFD-6CBD-459D-9123-51395577845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3" y="1849489"/>
            <a:ext cx="7565553" cy="1723527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Saplanmış bir cisim varsa kesinlikle çıkarılmaz.</a:t>
            </a:r>
          </a:p>
          <a:p>
            <a:pPr algn="just"/>
            <a:r>
              <a:rPr lang="tr-TR" sz="2200" dirty="0"/>
              <a:t>Cismi yaranın içerisinde bulunduğu pozisyonda sabit tutacak şekilde gazlı bez, rulo şeklinde sargı bezi (simit sargı) veya temiz kumaş yerleştirerek sabitlenir.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09A01842-182A-46FD-8B58-07FCD0CB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8BD961D-BF4F-F04F-B959-C1CB249F3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90650"/>
            <a:ext cx="2240214" cy="199154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57F18C3-10EE-1149-A7FC-56FC5AA97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6" y="3890650"/>
            <a:ext cx="2174039" cy="194190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B9A920F-02FF-004C-B0C6-A196867BE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47" y="3890650"/>
            <a:ext cx="2174041" cy="19419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637AABC-3EF4-4766-BBC6-FA9C722B43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58D9167-3482-11E8-ACFF-F433EC6B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768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F079411-6B6B-4233-A2AF-6CC328B9FC7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0" y="1988840"/>
            <a:ext cx="8081768" cy="4320480"/>
          </a:xfrm>
        </p:spPr>
        <p:txBody>
          <a:bodyPr>
            <a:noAutofit/>
          </a:bodyPr>
          <a:lstStyle/>
          <a:p>
            <a:pPr algn="just"/>
            <a:endParaRPr lang="tr-TR" sz="2200" dirty="0"/>
          </a:p>
          <a:p>
            <a:pPr algn="just"/>
            <a:r>
              <a:rPr lang="tr-TR" sz="2200" dirty="0"/>
              <a:t>Mümkünse yaralının dizlerini bükülür. </a:t>
            </a:r>
          </a:p>
          <a:p>
            <a:pPr algn="just"/>
            <a:r>
              <a:rPr lang="tr-TR" sz="2200" dirty="0"/>
              <a:t>Isı kaybını engellemek için üzerini örtülür.</a:t>
            </a:r>
          </a:p>
          <a:p>
            <a:pPr algn="just"/>
            <a:r>
              <a:rPr lang="tr-TR" sz="2200" dirty="0"/>
              <a:t>Su dahil herhangi bir yiyecek veya içecek verilmez.</a:t>
            </a:r>
          </a:p>
          <a:p>
            <a:pPr algn="just"/>
            <a:r>
              <a:rPr lang="tr-TR" sz="2200" dirty="0"/>
              <a:t>Yaşamsal bulguları izlenir.</a:t>
            </a:r>
          </a:p>
          <a:p>
            <a:pPr algn="just"/>
            <a:r>
              <a:rPr lang="tr-TR" sz="2200" dirty="0"/>
              <a:t>Yaralının bilinci kapanır ancak nefes almaya devam ederse, yaralı tarafına çevirerek kurtarma (iyileşme, derlenme) pozisyonuna getirilir.</a:t>
            </a:r>
          </a:p>
          <a:p>
            <a:pPr algn="just"/>
            <a:r>
              <a:rPr lang="tr-TR" sz="2200" dirty="0"/>
              <a:t>Yaralının solunumu durursa Temel Yaşam Desteğine başlanır. </a:t>
            </a:r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4758DCB-253C-494F-9F99-D8B0FF3B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06936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Karın Yaralanmaları</a:t>
            </a:r>
            <a:br>
              <a:rPr lang="tr-TR" sz="3600" dirty="0"/>
            </a:br>
            <a:r>
              <a:rPr lang="tr-TR" sz="2400" dirty="0"/>
              <a:t>Delici Karın Yaralanmalarında İlk Yardım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A3AA3B-3B44-456C-AA68-A93456E10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CE7BE70-A2A0-0D43-8514-E9875F72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470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1A7BE648-9FCA-474E-BD51-C2F477184C2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4762872" cy="85010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endParaRPr lang="tr-TR" sz="36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652336"/>
            <a:ext cx="8136904" cy="2592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200" dirty="0"/>
              <a:t>Ezilme yaralanmalarının en yaygın nedenleri;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Trafik kazaları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Şantiye kazaları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Patlamalar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Doğa kaynaklı afetlerdir (örneğin; toprak kaymaları, depremler)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20" y="4244624"/>
            <a:ext cx="3120080" cy="234006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35A7CD-5EB2-4C9D-8EE7-9ADD1B07C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701F11-B644-A3BF-EB6B-534CF52E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568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7472B09-3D34-4255-9E52-75054E5560DD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4762872" cy="85010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endParaRPr lang="tr-TR" sz="36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43" y="2348880"/>
            <a:ext cx="7931224" cy="3240360"/>
          </a:xfrm>
        </p:spPr>
        <p:txBody>
          <a:bodyPr>
            <a:noAutofit/>
          </a:bodyPr>
          <a:lstStyle/>
          <a:p>
            <a:pPr algn="just"/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Ezilme yaralanmaları; kırıklar, iç ve dış kanamalar, iç organlarda kopmaları ve dokularda şişmeyi içerebilir. </a:t>
            </a:r>
          </a:p>
          <a:p>
            <a:pPr algn="just"/>
            <a:r>
              <a:rPr lang="tr-TR" sz="2200" dirty="0"/>
              <a:t>Uzun süreli sıkışma ve hareketsizlik durumunda kaslarda zararlı maddeler birikerek aşırı doku hasarı ve böbrek yetmezliği başta olmak üzere organ yetmezliklerine neden olabilir.</a:t>
            </a:r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ED33CEE-E4D7-4AD6-B17A-7876680CF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911EE8-5F3D-0239-F82F-B2C4FE60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803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849EC0A-5F45-49EC-A2D2-E887967C225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br>
              <a:rPr lang="tr-TR" sz="3200" dirty="0"/>
            </a:br>
            <a:r>
              <a:rPr lang="tr-TR" sz="2400" dirty="0"/>
              <a:t>Belirti Ve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556792"/>
            <a:ext cx="6203032" cy="4525963"/>
          </a:xfrm>
        </p:spPr>
        <p:txBody>
          <a:bodyPr>
            <a:noAutofit/>
          </a:bodyPr>
          <a:lstStyle/>
          <a:p>
            <a:r>
              <a:rPr lang="tr-TR" sz="2200" dirty="0"/>
              <a:t>Vücutta ve uzuvlarda ezilme şeklinde yaralar</a:t>
            </a:r>
          </a:p>
          <a:p>
            <a:r>
              <a:rPr lang="tr-TR" sz="2200" dirty="0"/>
              <a:t>Kırıklar</a:t>
            </a:r>
          </a:p>
          <a:p>
            <a:r>
              <a:rPr lang="tr-TR" sz="2200" dirty="0"/>
              <a:t>Halsizlik</a:t>
            </a:r>
          </a:p>
          <a:p>
            <a:r>
              <a:rPr lang="tr-TR" sz="2200" dirty="0"/>
              <a:t>Uykuya meyil</a:t>
            </a:r>
          </a:p>
          <a:p>
            <a:r>
              <a:rPr lang="tr-TR" sz="2200" dirty="0"/>
              <a:t>Bilinç değişiklikleri</a:t>
            </a:r>
          </a:p>
          <a:p>
            <a:r>
              <a:rPr lang="tr-TR" sz="2200" dirty="0"/>
              <a:t>İdrar miktarında azalma</a:t>
            </a:r>
          </a:p>
          <a:p>
            <a:r>
              <a:rPr lang="tr-TR" sz="2200" dirty="0"/>
              <a:t>İdrar renginde koyulaşma</a:t>
            </a:r>
          </a:p>
          <a:p>
            <a:r>
              <a:rPr lang="tr-TR" sz="2200" dirty="0"/>
              <a:t>Dış kanamalar</a:t>
            </a:r>
          </a:p>
          <a:p>
            <a:r>
              <a:rPr lang="tr-TR" sz="2200" dirty="0"/>
              <a:t>İç kanama bulguları</a:t>
            </a:r>
          </a:p>
          <a:p>
            <a:r>
              <a:rPr lang="tr-TR" sz="2200" dirty="0"/>
              <a:t>Şok bulguları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685FB6-3555-41EF-B463-6A75D26CB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BA50DD-89E3-00E4-ACC3-2C88B3B5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927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B209456-5C9C-449C-BB9B-E9B5E471081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274638"/>
            <a:ext cx="4413176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br>
              <a:rPr lang="tr-TR" sz="3200" dirty="0"/>
            </a:br>
            <a:r>
              <a:rPr lang="tr-TR" sz="2400" dirty="0"/>
              <a:t>İlk Yardım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34" y="1772816"/>
            <a:ext cx="7803131" cy="4104456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Yaralının bilinci kontrol edilir.</a:t>
            </a:r>
          </a:p>
          <a:p>
            <a:pPr algn="just"/>
            <a:r>
              <a:rPr lang="tr-TR" sz="2200" dirty="0"/>
              <a:t>112 acil yardım numarası aranır ya da aratılır. </a:t>
            </a:r>
          </a:p>
          <a:p>
            <a:pPr algn="just"/>
            <a:r>
              <a:rPr lang="tr-TR" sz="2200" dirty="0"/>
              <a:t>Yaşamsal bulguları kontrol edilir.</a:t>
            </a:r>
          </a:p>
          <a:p>
            <a:pPr algn="just"/>
            <a:r>
              <a:rPr lang="tr-TR" sz="2200" dirty="0"/>
              <a:t>Eğer fiziksel olarak mümkün ve güvenli ise yaralıyı ezilmeyi oluşturan kuvvetlerden uzaklaştırılır.</a:t>
            </a:r>
          </a:p>
          <a:p>
            <a:pPr algn="just"/>
            <a:r>
              <a:rPr lang="tr-TR" sz="2200" dirty="0"/>
              <a:t>Dış kanaması varsa doğrudan bası ile durdurulur.</a:t>
            </a:r>
          </a:p>
          <a:p>
            <a:pPr algn="just"/>
            <a:r>
              <a:rPr lang="tr-TR" sz="2200" dirty="0"/>
              <a:t>Yaralanan uzuvlarını hareket ettirilmez.</a:t>
            </a:r>
          </a:p>
          <a:p>
            <a:pPr algn="just"/>
            <a:r>
              <a:rPr lang="tr-TR" sz="2200" dirty="0"/>
              <a:t>Yaralıyı sıcak tutulur.</a:t>
            </a:r>
          </a:p>
          <a:p>
            <a:pPr algn="just"/>
            <a:r>
              <a:rPr lang="tr-TR" sz="2200" dirty="0"/>
              <a:t>Yaralının durumunu izlemeye devam edilir.</a:t>
            </a:r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6B68998-F118-40BE-9C21-6E53158D6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992F78-50DA-D1F3-2584-633D602C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863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F15B851-BEAC-44EB-9D7F-55ED5B6D529E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37EA81-55FB-499F-921B-C93BBF94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Ezilme Yaralanmaları</a:t>
            </a:r>
            <a:br>
              <a:rPr lang="tr-TR" sz="3200" dirty="0"/>
            </a:br>
            <a:r>
              <a:rPr lang="tr-TR" sz="2400" dirty="0"/>
              <a:t>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230414-9F3D-4FB2-8C97-B1B758D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2298578"/>
            <a:ext cx="8147248" cy="3434677"/>
          </a:xfrm>
        </p:spPr>
        <p:txBody>
          <a:bodyPr>
            <a:noAutofit/>
          </a:bodyPr>
          <a:lstStyle/>
          <a:p>
            <a:pPr algn="just"/>
            <a:endParaRPr lang="tr-TR" sz="2200" dirty="0"/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Ezilme yaralanması olan bir yaralı ağrıdan şikâyet etmeyebilir ve dış yaralanma belirtisi olmayabilir.</a:t>
            </a:r>
          </a:p>
          <a:p>
            <a:pPr algn="just"/>
            <a:r>
              <a:rPr lang="tr-TR" sz="2200" dirty="0"/>
              <a:t>Hafif yaralanmalarda dahi organ yetmezlikleri gelişebilir.</a:t>
            </a:r>
          </a:p>
          <a:p>
            <a:pPr algn="just"/>
            <a:r>
              <a:rPr lang="tr-TR" sz="2200" dirty="0"/>
              <a:t>Ezilme yaralanmasına maruz kalan tüm yaralılar mutlaka hastaneye ulaştırılmalıdır.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8FC8FB-C361-44CC-AD04-7E59AE557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26284B-364F-02BA-BFE0-FEB2B6C2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643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1C28A5BF-EB91-4CDA-9269-B34C2479662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274638"/>
            <a:ext cx="3394720" cy="70609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Diş Kopmaları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" y="1759290"/>
            <a:ext cx="8066856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200" dirty="0"/>
              <a:t>Yüzü içine alan düşme veya kazayı takiben dişler hasarlanabilir veya kopabilir. Bu durumda en kısa zamanda kopan dişin yerine yerleştirilmesi gerekir. </a:t>
            </a:r>
          </a:p>
          <a:p>
            <a:pPr algn="just"/>
            <a:r>
              <a:rPr lang="tr-TR" sz="2200" dirty="0"/>
              <a:t>Zaman uzadıkça diş dokularında geri dönüşsüz hasarlar ortaya çıkar.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A669C6-F0B8-564C-A955-9F8EC4700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23763"/>
            <a:ext cx="3552396" cy="266429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E662FCC-BE5B-4FFF-9727-2AA46FE99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58004E-D2B7-27E5-C0B0-79808878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5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098BF7D-EB63-4B81-AEF5-932C039E2AA2}"/>
              </a:ext>
            </a:extLst>
          </p:cNvPr>
          <p:cNvSpPr/>
          <p:nvPr/>
        </p:nvSpPr>
        <p:spPr>
          <a:xfrm>
            <a:off x="11193" y="0"/>
            <a:ext cx="9121613" cy="1610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97" y="1562547"/>
            <a:ext cx="8280920" cy="4577430"/>
          </a:xfrm>
        </p:spPr>
        <p:txBody>
          <a:bodyPr>
            <a:noAutofit/>
          </a:bodyPr>
          <a:lstStyle/>
          <a:p>
            <a:pPr algn="just"/>
            <a:endParaRPr lang="tr-TR" sz="2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Saçlı deri; </a:t>
            </a:r>
          </a:p>
          <a:p>
            <a:pPr marL="0" indent="0" algn="just">
              <a:buNone/>
            </a:pPr>
            <a:r>
              <a:rPr lang="tr-TR" sz="2200" spc="-10" dirty="0">
                <a:effectLst/>
                <a:ea typeface="Calibri" panose="020F0502020204030204" pitchFamily="34" charset="0"/>
              </a:rPr>
              <a:t>Kafatası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yüzeyinde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yer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alan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saçlı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deri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birkaç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özelliği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nedeni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ile</a:t>
            </a:r>
            <a:r>
              <a:rPr lang="tr-TR" sz="2200" spc="-8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10" dirty="0">
                <a:effectLst/>
                <a:ea typeface="Calibri" panose="020F0502020204030204" pitchFamily="34" charset="0"/>
              </a:rPr>
              <a:t>yaralanmalar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açısından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önem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arz</a:t>
            </a:r>
            <a:r>
              <a:rPr lang="tr-TR" sz="2200" spc="-75" dirty="0">
                <a:effectLst/>
                <a:ea typeface="Calibri" panose="020F0502020204030204" pitchFamily="34" charset="0"/>
              </a:rPr>
              <a:t> </a:t>
            </a:r>
            <a:r>
              <a:rPr lang="tr-TR" sz="2200" spc="-20" dirty="0">
                <a:effectLst/>
                <a:ea typeface="Calibri" panose="020F0502020204030204" pitchFamily="34" charset="0"/>
              </a:rPr>
              <a:t>eder</a:t>
            </a:r>
            <a:r>
              <a:rPr lang="tr-TR" sz="2200" spc="-20" dirty="0">
                <a:ea typeface="Calibri" panose="020F0502020204030204" pitchFamily="34" charset="0"/>
              </a:rPr>
              <a:t>;</a:t>
            </a:r>
            <a:endParaRPr lang="tr-TR" sz="2200" spc="-75" dirty="0">
              <a:effectLst/>
              <a:ea typeface="Calibri" panose="020F0502020204030204" pitchFamily="34" charset="0"/>
            </a:endParaRPr>
          </a:p>
          <a:p>
            <a:pPr marL="457200" lvl="0" indent="-457200">
              <a:buAutoNum type="arabicPeriod"/>
            </a:pPr>
            <a:r>
              <a:rPr lang="tr-TR" sz="2200" spc="-10" dirty="0"/>
              <a:t>Saçlı derinin kafatası yüzeyi üzerinde kolaylıkla yer değiştirebilmesidir.</a:t>
            </a:r>
          </a:p>
          <a:p>
            <a:pPr marL="457200" lvl="0" indent="-457200">
              <a:buAutoNum type="arabicPeriod"/>
            </a:pPr>
            <a:r>
              <a:rPr lang="tr-TR" sz="2200" spc="-10" dirty="0"/>
              <a:t>Saçlı derinin herhangi bir darbe sonucu kolayca kafatası yüzeyinden ayrılabilmesidir.</a:t>
            </a:r>
          </a:p>
          <a:p>
            <a:pPr marL="457200" lvl="0" indent="-457200">
              <a:buAutoNum type="arabicPeriod"/>
            </a:pPr>
            <a:r>
              <a:rPr lang="tr-TR" sz="2200" spc="-10" dirty="0"/>
              <a:t>Yaralanmalar sonrası saçlı derinin bol miktarda kanayabilmesi ve yaralıyı şoka dahi sokabilme özelliğidir. Bu durum, saçlı derinin çok miktarda kan damarı içermesinden kaynaklanmaktadır.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DA386-B2D6-43B5-950A-31B854AC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A80780-27AF-4274-999D-D044671A9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2BFEEBA-5100-0CC5-C397-178D0044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360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A2E4405-346E-4CA4-9F74-03E8F1C1AEE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260648"/>
            <a:ext cx="3970784" cy="1138138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dirty="0"/>
              <a:t>Diş Kopmaları</a:t>
            </a:r>
            <a:br>
              <a:rPr lang="tr-TR" sz="3200" dirty="0"/>
            </a:br>
            <a:r>
              <a:rPr lang="tr-TR" sz="2700" dirty="0">
                <a:effectLst/>
                <a:latin typeface="+mj-lt"/>
                <a:ea typeface="Tahoma" panose="020B0604030504040204" pitchFamily="34" charset="0"/>
              </a:rPr>
              <a:t>Diş</a:t>
            </a:r>
            <a:r>
              <a:rPr lang="tr-TR" sz="2700" spc="30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tr-TR" sz="2700" dirty="0">
                <a:effectLst/>
                <a:latin typeface="+mj-lt"/>
                <a:ea typeface="Tahoma" panose="020B0604030504040204" pitchFamily="34" charset="0"/>
              </a:rPr>
              <a:t>kopmalarında</a:t>
            </a:r>
            <a:r>
              <a:rPr lang="tr-TR" sz="2700" spc="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tr-TR" sz="2700" dirty="0">
                <a:effectLst/>
                <a:latin typeface="+mj-lt"/>
                <a:ea typeface="Tahoma" panose="020B0604030504040204" pitchFamily="34" charset="0"/>
              </a:rPr>
              <a:t>ilk</a:t>
            </a:r>
            <a:r>
              <a:rPr lang="tr-TR" sz="2700" spc="35" dirty="0"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tr-TR" sz="2700" spc="-10" dirty="0">
                <a:effectLst/>
                <a:latin typeface="+mj-lt"/>
                <a:ea typeface="Tahoma" panose="020B0604030504040204" pitchFamily="34" charset="0"/>
              </a:rPr>
              <a:t>yardım</a:t>
            </a:r>
            <a:br>
              <a:rPr lang="tr-T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781957"/>
            <a:ext cx="7859216" cy="50344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Diş kopmalarında kopan dişin acilen yerine yerleştirilmesi müdahaledeki seçeneklerinden biri olmakla birlikte ilk yardımcılar için bu işlem çoğunlukla mümkün değildir.</a:t>
            </a:r>
            <a:endParaRPr lang="tr-TR" sz="2400" dirty="0"/>
          </a:p>
          <a:p>
            <a:pPr algn="just"/>
            <a:r>
              <a:rPr lang="tr-TR" sz="2400" dirty="0"/>
              <a:t>Kopan dişi yerine yerleştirmeye çalışılmaz.</a:t>
            </a:r>
          </a:p>
          <a:p>
            <a:pPr algn="just"/>
            <a:r>
              <a:rPr lang="tr-TR" sz="2400" dirty="0"/>
              <a:t>Kopan dişi temizlenmez.  </a:t>
            </a:r>
          </a:p>
          <a:p>
            <a:pPr algn="just"/>
            <a:r>
              <a:rPr lang="tr-TR" sz="2400" dirty="0"/>
              <a:t>Kopan dişi streç filmde saklanır.</a:t>
            </a:r>
          </a:p>
          <a:p>
            <a:pPr algn="just"/>
            <a:r>
              <a:rPr lang="tr-TR" sz="2400" dirty="0"/>
              <a:t>Kopan diş, kişinin kendi tükürüğü, tam yağlı inek sütü veya yumurta akı gibi protein içeren maddelerin içerisinde saklanır. </a:t>
            </a:r>
          </a:p>
          <a:p>
            <a:pPr algn="just"/>
            <a:r>
              <a:rPr lang="tr-TR" sz="2400" dirty="0"/>
              <a:t>Yaralıyı mümkün olan en kısa zamanda diş hekimine yönlendirilir.</a:t>
            </a:r>
          </a:p>
          <a:p>
            <a:pPr algn="just"/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AB2BD7-D9D8-4F94-958B-706A2AE90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FB2CCC-51AD-C4CE-34C2-81968A81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698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A2E4405-346E-4CA4-9F74-03E8F1C1AEEF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260648"/>
            <a:ext cx="3970784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Diş Kopmaları</a:t>
            </a:r>
            <a:br>
              <a:rPr lang="tr-TR" sz="3200" dirty="0"/>
            </a:br>
            <a:endParaRPr lang="tr-TR" sz="24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7992888" cy="3960440"/>
          </a:xfrm>
        </p:spPr>
        <p:txBody>
          <a:bodyPr>
            <a:normAutofit/>
          </a:bodyPr>
          <a:lstStyle/>
          <a:p>
            <a:pPr marL="376555" indent="0">
              <a:spcBef>
                <a:spcPts val="825"/>
              </a:spcBef>
              <a:buNone/>
            </a:pPr>
            <a:endParaRPr lang="tr-TR" sz="2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76555" indent="0">
              <a:spcBef>
                <a:spcPts val="825"/>
              </a:spcBef>
              <a:buNone/>
            </a:pPr>
            <a:r>
              <a:rPr lang="tr-T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Dikkat</a:t>
            </a:r>
            <a:r>
              <a:rPr lang="tr-TR" sz="2400" b="1" spc="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tr-T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edilmesi</a:t>
            </a:r>
            <a:r>
              <a:rPr lang="tr-TR" sz="2400" b="1" spc="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tr-T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gereken</a:t>
            </a:r>
            <a:r>
              <a:rPr lang="tr-TR" sz="2400" b="1" spc="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tr-TR" sz="2400" b="1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hususlar;</a:t>
            </a:r>
            <a:endParaRPr lang="tr-TR" sz="24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Kopan dişi kökünden tutmamalıdır.</a:t>
            </a:r>
          </a:p>
          <a:p>
            <a:pPr algn="just"/>
            <a:r>
              <a:rPr lang="tr-TR" sz="2200" dirty="0"/>
              <a:t>Kopan dişi temizlemeye çalışmayın,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çünkü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işlem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dişte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kalan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hayati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dokulara</a:t>
            </a:r>
            <a:r>
              <a:rPr lang="tr-TR" sz="22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zarar </a:t>
            </a:r>
            <a:r>
              <a:rPr lang="tr-TR" sz="2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verebilir.</a:t>
            </a:r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AB2BD7-D9D8-4F94-958B-706A2AE90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A917DB-1536-6220-DC1E-DE584CD5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887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D2C9EA-B421-488F-84D9-4C6A60EC3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F8F1ADC-0F5C-9272-70EF-13308F1B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DCF6A66-D20D-4C86-AB04-961AC703E5D2}"/>
              </a:ext>
            </a:extLst>
          </p:cNvPr>
          <p:cNvSpPr/>
          <p:nvPr/>
        </p:nvSpPr>
        <p:spPr>
          <a:xfrm>
            <a:off x="0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94" y="2060848"/>
            <a:ext cx="8329865" cy="35111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Kafatası ;</a:t>
            </a:r>
            <a:endParaRPr lang="tr-TR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lvl="1" indent="0" algn="just">
              <a:spcBef>
                <a:spcPts val="1200"/>
              </a:spcBef>
              <a:buNone/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Kafatası yaralanmaları genellikle kırıklar ile sonuçlanır. Ancak kırıktan daha önemlisi beyin hasarının olup olmadığıdır. Bu nedenle beyin hasarı belirti ve bulguları açısından her yaralı değerlendirilmelidir.</a:t>
            </a:r>
          </a:p>
          <a:p>
            <a:pPr algn="just">
              <a:spcAft>
                <a:spcPts val="1000"/>
              </a:spcAft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Yüz ;</a:t>
            </a:r>
            <a:endParaRPr lang="tr-TR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tr-TR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Yüz yaralanmaları ağız ve burun bölgesinde ise, başta solunum olmak üzere duyu organlarını etkileyebilir ve geri dönüşümsüz hasarlanmalara neden olabilir.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03FDA386-B2D6-43B5-950A-31B854AC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AF68DC2-4F80-4085-85E4-F7494EA01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3458E74-D9CC-1024-47FA-2CF6B942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67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1FE3F8E-85ED-450D-8D43-642B241C9C5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48" y="1628801"/>
            <a:ext cx="8075240" cy="4464496"/>
          </a:xfrm>
        </p:spPr>
        <p:txBody>
          <a:bodyPr>
            <a:noAutofit/>
          </a:bodyPr>
          <a:lstStyle/>
          <a:p>
            <a:r>
              <a:rPr lang="tr-TR" sz="2200" dirty="0"/>
              <a:t>Saçlı deri veya yüzde yara, şişlik ve kanamalar</a:t>
            </a:r>
          </a:p>
          <a:p>
            <a:r>
              <a:rPr lang="tr-TR" sz="2200" dirty="0"/>
              <a:t>Baş ağrısı</a:t>
            </a:r>
          </a:p>
          <a:p>
            <a:r>
              <a:rPr lang="tr-TR" sz="2200" dirty="0"/>
              <a:t>Baş dönmesi</a:t>
            </a:r>
          </a:p>
          <a:p>
            <a:r>
              <a:rPr lang="tr-TR" sz="2200" dirty="0"/>
              <a:t>Bilinç değişikliği</a:t>
            </a:r>
          </a:p>
          <a:p>
            <a:r>
              <a:rPr lang="tr-TR" sz="2200" dirty="0"/>
              <a:t>Yer ve zaman algısında bozulma</a:t>
            </a:r>
          </a:p>
          <a:p>
            <a:r>
              <a:rPr lang="tr-TR" sz="2200" dirty="0"/>
              <a:t>Hafıza kaybı</a:t>
            </a:r>
          </a:p>
          <a:p>
            <a:r>
              <a:rPr lang="tr-TR" sz="2200" dirty="0"/>
              <a:t>Bulantı, kusma</a:t>
            </a:r>
          </a:p>
          <a:p>
            <a:r>
              <a:rPr lang="tr-TR" sz="2200" dirty="0"/>
              <a:t>Burun veya kulaktan kanama</a:t>
            </a:r>
          </a:p>
          <a:p>
            <a:r>
              <a:rPr lang="tr-TR" sz="2200" dirty="0"/>
              <a:t>Kafatasında şekil bozukluğu</a:t>
            </a:r>
          </a:p>
          <a:p>
            <a:r>
              <a:rPr lang="tr-TR" sz="2200" dirty="0"/>
              <a:t>Kulak arkası ve göz kürelerinde renk değişikliği ve/veya morarma</a:t>
            </a:r>
          </a:p>
          <a:p>
            <a:r>
              <a:rPr lang="tr-TR" sz="2200" dirty="0"/>
              <a:t>Göz bebeklerinin büyüklüğünde eşitsizlik</a:t>
            </a:r>
          </a:p>
          <a:p>
            <a:r>
              <a:rPr lang="tr-TR" sz="2200" dirty="0"/>
              <a:t>Koma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BEEE523-C37A-4414-A916-BA2933D7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Belirti Ve Bulgular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1BF4AF7-570D-43DA-B8D0-2F30092C6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EF1CFC6-1E23-6D35-45B6-8D579462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87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426E6381-9F9A-481C-8E5C-87861C7D21B9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36" y="1531856"/>
            <a:ext cx="6336704" cy="1846984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Yaralının bilinci kontrol edilir.</a:t>
            </a:r>
          </a:p>
          <a:p>
            <a:pPr algn="just"/>
            <a:r>
              <a:rPr lang="tr-TR" sz="2000" dirty="0"/>
              <a:t>112 acil yardım numarası aranır veya aratılır.</a:t>
            </a:r>
          </a:p>
          <a:p>
            <a:pPr algn="just"/>
            <a:r>
              <a:rPr lang="tr-TR" sz="2000" dirty="0"/>
              <a:t>Yaşamsal bulguları kontrol edilir.</a:t>
            </a:r>
          </a:p>
          <a:p>
            <a:pPr algn="just"/>
            <a:r>
              <a:rPr lang="tr-TR" sz="2000" dirty="0"/>
              <a:t>Yaralının havayolu açıklığını sağlanır.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İlk Yardım</a:t>
            </a:r>
            <a:endParaRPr lang="tr-TR" sz="3600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C7300612-B9AD-4D25-87A9-055FC0319B67}"/>
              </a:ext>
            </a:extLst>
          </p:cNvPr>
          <p:cNvSpPr txBox="1">
            <a:spLocks/>
          </p:cNvSpPr>
          <p:nvPr/>
        </p:nvSpPr>
        <p:spPr>
          <a:xfrm>
            <a:off x="3131840" y="2996952"/>
            <a:ext cx="5809585" cy="38194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000" b="1" dirty="0"/>
              <a:t>         </a:t>
            </a:r>
          </a:p>
          <a:p>
            <a:pPr marL="0" indent="0" algn="just">
              <a:buNone/>
            </a:pPr>
            <a:r>
              <a:rPr lang="tr-TR" sz="2000" b="1" dirty="0"/>
              <a:t>             </a:t>
            </a:r>
            <a:r>
              <a:rPr lang="tr-TR" sz="2400" b="1" dirty="0"/>
              <a:t>Yaralının bilinci açıksa;</a:t>
            </a:r>
          </a:p>
          <a:p>
            <a:pPr marL="0" indent="0" algn="just">
              <a:buNone/>
            </a:pPr>
            <a:endParaRPr lang="tr-TR" sz="100" b="1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000" dirty="0"/>
              <a:t>Omurga yaralanma şüphesi yoksa yaralıyı sırt üstü rahat edebileceği bir pozisyonda baş ve omuzlarını hafif yükselterek yatırılır.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000" dirty="0"/>
              <a:t>Yaralıda baş yaralanması olduğunda kusma meydana gelebilir. Bu durumda baş, boyun ve omurgayı aynı hizada tutarak yaralıyı yan çevrilir ve kusmuğun havayollarına kaçmasını önlenir.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D6CB2C-0FF4-4B66-8503-DE415AA09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601D98A-F2E5-3CB4-29E1-64083F32E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3" y="3284984"/>
            <a:ext cx="2993390" cy="2415668"/>
          </a:xfrm>
          <a:prstGeom prst="rect">
            <a:avLst/>
          </a:prstGeom>
          <a:noFill/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AC1986-CC80-8E3F-C35D-31557B6A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29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E9E839D-2FE1-47C5-BACA-A1A154943A68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25" y="1781957"/>
            <a:ext cx="8352928" cy="2160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Yaralının bilinci kapalı ancak solunumu varsa;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200" dirty="0"/>
              <a:t>Baş yaralanmasına boyun yaralanmasının da eşlik edebileceğini unutmamalıdır.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200" dirty="0"/>
              <a:t>Baş ve boynu hareket ettirmeden dikkatlice destekleyerek ve çevirme esnasında baş-boyun ve omurgayı aynı hizada tutarak yaralıyı yan çevrilir.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İlk Yardım</a:t>
            </a:r>
            <a:endParaRPr lang="tr-TR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035064-7538-BE4E-831C-3890A6B72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87" y="4077072"/>
            <a:ext cx="2548201" cy="191115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B3D835C-B32F-4467-AFD8-FCF2AE908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BFFEFC9-ABCE-0F7B-227B-531D6932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57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59AE495-1A34-425F-9F1E-F9E5CE049496}"/>
              </a:ext>
            </a:extLst>
          </p:cNvPr>
          <p:cNvSpPr/>
          <p:nvPr/>
        </p:nvSpPr>
        <p:spPr>
          <a:xfrm>
            <a:off x="0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3612-89EA-4D76-AA37-F15F85DC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14" y="1916832"/>
            <a:ext cx="8222233" cy="1728192"/>
          </a:xfrm>
        </p:spPr>
        <p:txBody>
          <a:bodyPr>
            <a:noAutofit/>
          </a:bodyPr>
          <a:lstStyle/>
          <a:p>
            <a:pPr algn="just"/>
            <a:r>
              <a:rPr lang="tr-TR" sz="2000" dirty="0"/>
              <a:t>Havayolu açıklığını sağlarken yüz kırıkları olan kemiklere kuvvet uygulamaktan kaçınılır.</a:t>
            </a:r>
          </a:p>
          <a:p>
            <a:pPr algn="just"/>
            <a:r>
              <a:rPr lang="tr-TR" sz="2000" dirty="0"/>
              <a:t>Dış kanama varsa kanama noktasına doğrudan bası uygulanır.</a:t>
            </a:r>
          </a:p>
          <a:p>
            <a:pPr algn="just"/>
            <a:endParaRPr lang="tr-TR" sz="2400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13502457-3931-4750-91E6-0744A615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Baş, Boyun Ve Omurga Yaralanmaları</a:t>
            </a:r>
            <a:br>
              <a:rPr lang="tr-TR" sz="4000" dirty="0"/>
            </a:br>
            <a:r>
              <a:rPr lang="tr-TR" sz="2400" dirty="0"/>
              <a:t>Baş Yaralanmalarında İlk Yardım</a:t>
            </a:r>
            <a:endParaRPr lang="tr-TR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DDA418-3583-4A00-BECE-F65827AA7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B3AA303-8074-8176-5AFC-09C98B7E1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88" y="3645024"/>
            <a:ext cx="3493411" cy="2520280"/>
          </a:xfrm>
          <a:prstGeom prst="rect">
            <a:avLst/>
          </a:prstGeom>
          <a:noFill/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FBD0F8-69BB-429F-0DC4-7FE108F7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7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2242</Words>
  <Application>Microsoft Office PowerPoint</Application>
  <PresentationFormat>Ekran Gösterisi (4:3)</PresentationFormat>
  <Paragraphs>329</Paragraphs>
  <Slides>42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Trebuchet MS</vt:lpstr>
      <vt:lpstr>Wingdings</vt:lpstr>
      <vt:lpstr>Ofis Teması</vt:lpstr>
      <vt:lpstr>YARALANMALARDA İLK YARDIM</vt:lpstr>
      <vt:lpstr>Amaç Ve Öğrenim Hedefleri</vt:lpstr>
      <vt:lpstr>Baş, Boyun Ve Omurga Yaralanmaları Baş Yaralanmaları</vt:lpstr>
      <vt:lpstr>Baş, Boyun Ve Omurga Yaralanmaları Baş Yaralanmaları</vt:lpstr>
      <vt:lpstr>Baş, Boyun Ve Omurga Yaralanmaları Baş Yaralanmaları</vt:lpstr>
      <vt:lpstr>Baş, Boyun Ve Omurga Yaralanmaları Baş Yaralanmalarında Belirti Ve Bulgular</vt:lpstr>
      <vt:lpstr>Baş, Boyun Ve Omurga Yaralanmaları Baş Yaralanmalarında İlk Yardım</vt:lpstr>
      <vt:lpstr>Baş, Boyun Ve Omurga Yaralanmaları Baş Yaralanmalarında İlk Yardım</vt:lpstr>
      <vt:lpstr>Baş, Boyun Ve Omurga Yaralanmaları Baş Yaralanmalarında İlk Yardım</vt:lpstr>
      <vt:lpstr>Baş, Boyun Ve Omurga Yaralanmaları Baş Yaralanmalarında İlk Yardım</vt:lpstr>
      <vt:lpstr>Baş, Boyun Ve Omurga Yaralanmaları </vt:lpstr>
      <vt:lpstr>Baş, Boyun Ve Omurga Yaralanmaları Boyun Ve Omurga Yaralanmalarında İlk Yardım</vt:lpstr>
      <vt:lpstr>Baş, Boyun Ve Omurga Yaralanmaları Boyun Ve Omurga Yaralanmalarında İlk Yardım</vt:lpstr>
      <vt:lpstr>Baş, Boyun Ve Omurga Yaralanmaları Boyun Ve Omurga Yaralanmalarında İlk Yardım</vt:lpstr>
      <vt:lpstr>Baş, Boyun Ve Omurga Yaralanmaları Dikkat Edilmesi Gereken Hususlar</vt:lpstr>
      <vt:lpstr> Göğüs Yaralanmaları </vt:lpstr>
      <vt:lpstr>Göğüs Yaralanmaları Belirti Ve Bulguları</vt:lpstr>
      <vt:lpstr>Göğüs Yaralanmaları Göğüs Yaralanmasında İlk Yardım </vt:lpstr>
      <vt:lpstr>Göğüs Yaralanmaları Kapalı (Künt) Göğüs Yaralanmasında İlk Yardım </vt:lpstr>
      <vt:lpstr>Göğüs Yaralanmaları Açık Göğüs Yaralanmasında İlk Yardım </vt:lpstr>
      <vt:lpstr>Göğüs Yaralanmaları Açık  Göğüs Yaralanmasında İlk Yardım  </vt:lpstr>
      <vt:lpstr>Göğüs Yaralanmaları Açık  Göğüs Yaralanmasında İlk Yardım </vt:lpstr>
      <vt:lpstr>Göğüs Yaralanmaları Açık  Göğüs Yaralanmasında İlk Yardım </vt:lpstr>
      <vt:lpstr>Göğüs Yaralanmaları Dikkat Edilmesi Gerekenler</vt:lpstr>
      <vt:lpstr>Karın Yaralanmaları</vt:lpstr>
      <vt:lpstr>Karın Yaralanmaları Ezici (Künt) Karın Yaralanmalarında Belirti Ve Bulgular</vt:lpstr>
      <vt:lpstr>Karın Yaralanmaları Ezici (Künt) Karın Yaralanmalarında İlk Yardım</vt:lpstr>
      <vt:lpstr>Karın Yaralanmaları Delici Karın Yaralanmaları</vt:lpstr>
      <vt:lpstr>Karın Yaralanmaları Delici Karın Yaralanmalarında İlk Yardım</vt:lpstr>
      <vt:lpstr>Karın Yaralanmaları Delici Karın Yaralanmalarında İlk Yardım</vt:lpstr>
      <vt:lpstr>Karın Yaralanmaları Delici Karın Yaralanmalarında İlk Yardım</vt:lpstr>
      <vt:lpstr>Karın Yaralanmaları Delici Karın Yaralanmalarında İlk Yardım</vt:lpstr>
      <vt:lpstr>Karın Yaralanmaları Delici Karın Yaralanmalarında İlk Yardım</vt:lpstr>
      <vt:lpstr>Ezilme Yaralanmaları</vt:lpstr>
      <vt:lpstr>Ezilme Yaralanmaları</vt:lpstr>
      <vt:lpstr>Ezilme Yaralanmaları Belirti Ve Bulgular</vt:lpstr>
      <vt:lpstr>Ezilme Yaralanmaları İlk Yardım</vt:lpstr>
      <vt:lpstr>Ezilme Yaralanmaları Dikkat Edilmesi Gereken Hususlar</vt:lpstr>
      <vt:lpstr>Diş Kopmaları</vt:lpstr>
      <vt:lpstr>Diş Kopmaları Diş kopmalarında ilk yardım </vt:lpstr>
      <vt:lpstr>Diş Kopmaları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TUBA IŞIK</cp:lastModifiedBy>
  <cp:revision>274</cp:revision>
  <dcterms:created xsi:type="dcterms:W3CDTF">2020-12-16T20:56:57Z</dcterms:created>
  <dcterms:modified xsi:type="dcterms:W3CDTF">2025-04-22T07:33:22Z</dcterms:modified>
</cp:coreProperties>
</file>